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6858000" cy="9906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61E91-D043-635D-2A5C-8B498461F6BB}" v="5" dt="2025-01-30T13:07:00.546"/>
    <p1510:client id="{BCE4CAA7-CEE9-86DC-3BF6-6F072340C183}" v="435" dt="2025-01-30T12:45:57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5"/>
          </a:xfrm>
        </p:spPr>
        <p:txBody>
          <a:bodyPr anchor="b"/>
          <a:lstStyle>
            <a:lvl1pPr algn="ctr">
              <a:defRPr sz="2742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097"/>
            </a:lvl1pPr>
            <a:lvl2pPr marL="208955" indent="0" algn="ctr">
              <a:buNone/>
              <a:defRPr sz="914"/>
            </a:lvl2pPr>
            <a:lvl3pPr marL="417909" indent="0" algn="ctr">
              <a:buNone/>
              <a:defRPr sz="823"/>
            </a:lvl3pPr>
            <a:lvl4pPr marL="626864" indent="0" algn="ctr">
              <a:buNone/>
              <a:defRPr sz="731"/>
            </a:lvl4pPr>
            <a:lvl5pPr marL="835819" indent="0" algn="ctr">
              <a:buNone/>
              <a:defRPr sz="731"/>
            </a:lvl5pPr>
            <a:lvl6pPr marL="1044773" indent="0" algn="ctr">
              <a:buNone/>
              <a:defRPr sz="731"/>
            </a:lvl6pPr>
            <a:lvl7pPr marL="1253728" indent="0" algn="ctr">
              <a:buNone/>
              <a:defRPr sz="731"/>
            </a:lvl7pPr>
            <a:lvl8pPr marL="1462683" indent="0" algn="ctr">
              <a:buNone/>
              <a:defRPr sz="731"/>
            </a:lvl8pPr>
            <a:lvl9pPr marL="1671638" indent="0" algn="ctr">
              <a:buNone/>
              <a:defRPr sz="731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7" y="2469622"/>
            <a:ext cx="5915025" cy="4120620"/>
          </a:xfrm>
        </p:spPr>
        <p:txBody>
          <a:bodyPr anchor="b"/>
          <a:lstStyle>
            <a:lvl1pPr>
              <a:defRPr sz="2742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7917" y="6629225"/>
            <a:ext cx="5915025" cy="2166937"/>
          </a:xfrm>
        </p:spPr>
        <p:txBody>
          <a:bodyPr/>
          <a:lstStyle>
            <a:lvl1pPr marL="0" indent="0">
              <a:buNone/>
              <a:defRPr sz="1097">
                <a:solidFill>
                  <a:schemeClr val="tx1">
                    <a:tint val="82000"/>
                  </a:schemeClr>
                </a:solidFill>
              </a:defRPr>
            </a:lvl1pPr>
            <a:lvl2pPr marL="208955" indent="0">
              <a:buNone/>
              <a:defRPr sz="914">
                <a:solidFill>
                  <a:schemeClr val="tx1">
                    <a:tint val="82000"/>
                  </a:schemeClr>
                </a:solidFill>
              </a:defRPr>
            </a:lvl2pPr>
            <a:lvl3pPr marL="417909" indent="0">
              <a:buNone/>
              <a:defRPr sz="823">
                <a:solidFill>
                  <a:schemeClr val="tx1">
                    <a:tint val="82000"/>
                  </a:schemeClr>
                </a:solidFill>
              </a:defRPr>
            </a:lvl3pPr>
            <a:lvl4pPr marL="626864" indent="0">
              <a:buNone/>
              <a:defRPr sz="731">
                <a:solidFill>
                  <a:schemeClr val="tx1">
                    <a:tint val="82000"/>
                  </a:schemeClr>
                </a:solidFill>
              </a:defRPr>
            </a:lvl4pPr>
            <a:lvl5pPr marL="835819" indent="0">
              <a:buNone/>
              <a:defRPr sz="731">
                <a:solidFill>
                  <a:schemeClr val="tx1">
                    <a:tint val="82000"/>
                  </a:schemeClr>
                </a:solidFill>
              </a:defRPr>
            </a:lvl5pPr>
            <a:lvl6pPr marL="1044773" indent="0">
              <a:buNone/>
              <a:defRPr sz="731">
                <a:solidFill>
                  <a:schemeClr val="tx1">
                    <a:tint val="82000"/>
                  </a:schemeClr>
                </a:solidFill>
              </a:defRPr>
            </a:lvl6pPr>
            <a:lvl7pPr marL="1253728" indent="0">
              <a:buNone/>
              <a:defRPr sz="731">
                <a:solidFill>
                  <a:schemeClr val="tx1">
                    <a:tint val="82000"/>
                  </a:schemeClr>
                </a:solidFill>
              </a:defRPr>
            </a:lvl7pPr>
            <a:lvl8pPr marL="1462683" indent="0">
              <a:buNone/>
              <a:defRPr sz="731">
                <a:solidFill>
                  <a:schemeClr val="tx1">
                    <a:tint val="82000"/>
                  </a:schemeClr>
                </a:solidFill>
              </a:defRPr>
            </a:lvl8pPr>
            <a:lvl9pPr marL="1671638" indent="0">
              <a:buNone/>
              <a:defRPr sz="73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2" y="527403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72381" y="2428346"/>
            <a:ext cx="2901255" cy="1190095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8955" indent="0">
              <a:buNone/>
              <a:defRPr sz="914" b="1"/>
            </a:lvl2pPr>
            <a:lvl3pPr marL="417909" indent="0">
              <a:buNone/>
              <a:defRPr sz="823" b="1"/>
            </a:lvl3pPr>
            <a:lvl4pPr marL="626864" indent="0">
              <a:buNone/>
              <a:defRPr sz="731" b="1"/>
            </a:lvl4pPr>
            <a:lvl5pPr marL="835819" indent="0">
              <a:buNone/>
              <a:defRPr sz="731" b="1"/>
            </a:lvl5pPr>
            <a:lvl6pPr marL="1044773" indent="0">
              <a:buNone/>
              <a:defRPr sz="731" b="1"/>
            </a:lvl6pPr>
            <a:lvl7pPr marL="1253728" indent="0">
              <a:buNone/>
              <a:defRPr sz="731" b="1"/>
            </a:lvl7pPr>
            <a:lvl8pPr marL="1462683" indent="0">
              <a:buNone/>
              <a:defRPr sz="731" b="1"/>
            </a:lvl8pPr>
            <a:lvl9pPr marL="1671638" indent="0">
              <a:buNone/>
              <a:defRPr sz="731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471864" y="2428346"/>
            <a:ext cx="2915543" cy="1190095"/>
          </a:xfrm>
        </p:spPr>
        <p:txBody>
          <a:bodyPr anchor="b"/>
          <a:lstStyle>
            <a:lvl1pPr marL="0" indent="0">
              <a:buNone/>
              <a:defRPr sz="1097" b="1"/>
            </a:lvl1pPr>
            <a:lvl2pPr marL="208955" indent="0">
              <a:buNone/>
              <a:defRPr sz="914" b="1"/>
            </a:lvl2pPr>
            <a:lvl3pPr marL="417909" indent="0">
              <a:buNone/>
              <a:defRPr sz="823" b="1"/>
            </a:lvl3pPr>
            <a:lvl4pPr marL="626864" indent="0">
              <a:buNone/>
              <a:defRPr sz="731" b="1"/>
            </a:lvl4pPr>
            <a:lvl5pPr marL="835819" indent="0">
              <a:buNone/>
              <a:defRPr sz="731" b="1"/>
            </a:lvl5pPr>
            <a:lvl6pPr marL="1044773" indent="0">
              <a:buNone/>
              <a:defRPr sz="731" b="1"/>
            </a:lvl6pPr>
            <a:lvl7pPr marL="1253728" indent="0">
              <a:buNone/>
              <a:defRPr sz="731" b="1"/>
            </a:lvl7pPr>
            <a:lvl8pPr marL="1462683" indent="0">
              <a:buNone/>
              <a:defRPr sz="731" b="1"/>
            </a:lvl8pPr>
            <a:lvl9pPr marL="1671638" indent="0">
              <a:buNone/>
              <a:defRPr sz="731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471864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2" y="660400"/>
            <a:ext cx="2211883" cy="2311400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15544" y="1426281"/>
            <a:ext cx="3471863" cy="7039680"/>
          </a:xfrm>
        </p:spPr>
        <p:txBody>
          <a:bodyPr/>
          <a:lstStyle>
            <a:lvl1pPr>
              <a:defRPr sz="1463"/>
            </a:lvl1pPr>
            <a:lvl2pPr>
              <a:defRPr sz="1280"/>
            </a:lvl2pPr>
            <a:lvl3pPr>
              <a:defRPr sz="1097"/>
            </a:lvl3pPr>
            <a:lvl4pPr>
              <a:defRPr sz="914"/>
            </a:lvl4pPr>
            <a:lvl5pPr>
              <a:defRPr sz="914"/>
            </a:lvl5pPr>
            <a:lvl6pPr>
              <a:defRPr sz="914"/>
            </a:lvl6pPr>
            <a:lvl7pPr>
              <a:defRPr sz="914"/>
            </a:lvl7pPr>
            <a:lvl8pPr>
              <a:defRPr sz="914"/>
            </a:lvl8pPr>
            <a:lvl9pPr>
              <a:defRPr sz="914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72382" y="2971800"/>
            <a:ext cx="2211883" cy="5505627"/>
          </a:xfrm>
        </p:spPr>
        <p:txBody>
          <a:bodyPr/>
          <a:lstStyle>
            <a:lvl1pPr marL="0" indent="0">
              <a:buNone/>
              <a:defRPr sz="731"/>
            </a:lvl1pPr>
            <a:lvl2pPr marL="208955" indent="0">
              <a:buNone/>
              <a:defRPr sz="640"/>
            </a:lvl2pPr>
            <a:lvl3pPr marL="417909" indent="0">
              <a:buNone/>
              <a:defRPr sz="548"/>
            </a:lvl3pPr>
            <a:lvl4pPr marL="626864" indent="0">
              <a:buNone/>
              <a:defRPr sz="457"/>
            </a:lvl4pPr>
            <a:lvl5pPr marL="835819" indent="0">
              <a:buNone/>
              <a:defRPr sz="457"/>
            </a:lvl5pPr>
            <a:lvl6pPr marL="1044773" indent="0">
              <a:buNone/>
              <a:defRPr sz="457"/>
            </a:lvl6pPr>
            <a:lvl7pPr marL="1253728" indent="0">
              <a:buNone/>
              <a:defRPr sz="457"/>
            </a:lvl7pPr>
            <a:lvl8pPr marL="1462683" indent="0">
              <a:buNone/>
              <a:defRPr sz="457"/>
            </a:lvl8pPr>
            <a:lvl9pPr marL="1671638" indent="0">
              <a:buNone/>
              <a:defRPr sz="457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2" y="660400"/>
            <a:ext cx="2211883" cy="2311400"/>
          </a:xfrm>
        </p:spPr>
        <p:txBody>
          <a:bodyPr anchor="b"/>
          <a:lstStyle>
            <a:lvl1pPr>
              <a:defRPr sz="1463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915544" y="1426281"/>
            <a:ext cx="3471863" cy="7039680"/>
          </a:xfrm>
        </p:spPr>
        <p:txBody>
          <a:bodyPr/>
          <a:lstStyle>
            <a:lvl1pPr marL="0" indent="0">
              <a:buNone/>
              <a:defRPr sz="1463"/>
            </a:lvl1pPr>
            <a:lvl2pPr marL="208955" indent="0">
              <a:buNone/>
              <a:defRPr sz="1280"/>
            </a:lvl2pPr>
            <a:lvl3pPr marL="417909" indent="0">
              <a:buNone/>
              <a:defRPr sz="1097"/>
            </a:lvl3pPr>
            <a:lvl4pPr marL="626864" indent="0">
              <a:buNone/>
              <a:defRPr sz="914"/>
            </a:lvl4pPr>
            <a:lvl5pPr marL="835819" indent="0">
              <a:buNone/>
              <a:defRPr sz="914"/>
            </a:lvl5pPr>
            <a:lvl6pPr marL="1044773" indent="0">
              <a:buNone/>
              <a:defRPr sz="914"/>
            </a:lvl6pPr>
            <a:lvl7pPr marL="1253728" indent="0">
              <a:buNone/>
              <a:defRPr sz="914"/>
            </a:lvl7pPr>
            <a:lvl8pPr marL="1462683" indent="0">
              <a:buNone/>
              <a:defRPr sz="914"/>
            </a:lvl8pPr>
            <a:lvl9pPr marL="1671638" indent="0">
              <a:buNone/>
              <a:defRPr sz="914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72382" y="2971800"/>
            <a:ext cx="2211883" cy="5505627"/>
          </a:xfrm>
        </p:spPr>
        <p:txBody>
          <a:bodyPr/>
          <a:lstStyle>
            <a:lvl1pPr marL="0" indent="0">
              <a:buNone/>
              <a:defRPr sz="731"/>
            </a:lvl1pPr>
            <a:lvl2pPr marL="208955" indent="0">
              <a:buNone/>
              <a:defRPr sz="640"/>
            </a:lvl2pPr>
            <a:lvl3pPr marL="417909" indent="0">
              <a:buNone/>
              <a:defRPr sz="548"/>
            </a:lvl3pPr>
            <a:lvl4pPr marL="626864" indent="0">
              <a:buNone/>
              <a:defRPr sz="457"/>
            </a:lvl4pPr>
            <a:lvl5pPr marL="835819" indent="0">
              <a:buNone/>
              <a:defRPr sz="457"/>
            </a:lvl5pPr>
            <a:lvl6pPr marL="1044773" indent="0">
              <a:buNone/>
              <a:defRPr sz="457"/>
            </a:lvl6pPr>
            <a:lvl7pPr marL="1253728" indent="0">
              <a:buNone/>
              <a:defRPr sz="457"/>
            </a:lvl7pPr>
            <a:lvl8pPr marL="1462683" indent="0">
              <a:buNone/>
              <a:defRPr sz="457"/>
            </a:lvl8pPr>
            <a:lvl9pPr marL="1671638" indent="0">
              <a:buNone/>
              <a:defRPr sz="457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71489" y="527403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71488" y="9181396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71714" y="9181396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843463" y="9181396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52D33D-F203-431A-A545-DB0A8A0D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" y="0"/>
            <a:ext cx="6856286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EC33493-8EA2-4BEB-9BF0-04EE8ADD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48989" y="2299010"/>
            <a:ext cx="8355979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1D13A1-4626-4D50-9DF7-71BB7B6B7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04676" y="2443325"/>
            <a:ext cx="8067353" cy="68580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FCD82C6F-83D7-592A-DDBD-39DE3534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5149316"/>
            <a:ext cx="5915025" cy="15881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685800"/>
            <a:r>
              <a:rPr lang="pt-BR" sz="4000" b="1">
                <a:solidFill>
                  <a:schemeClr val="bg2">
                    <a:lumMod val="49000"/>
                    <a:lumOff val="51000"/>
                  </a:schemeClr>
                </a:solidFill>
              </a:rPr>
              <a:t>O Mundo Inteligente</a:t>
            </a:r>
            <a:endParaRPr lang="pt-BR" sz="4000">
              <a:solidFill>
                <a:schemeClr val="bg2">
                  <a:lumMod val="49000"/>
                  <a:lumOff val="51000"/>
                </a:schemeClr>
              </a:solidFill>
            </a:endParaRPr>
          </a:p>
          <a:p>
            <a:pPr defTabSz="685800"/>
            <a:r>
              <a:rPr lang="pt-BR" sz="2300" dirty="0"/>
              <a:t>A Revolução da Inteligência Artificial na sua vida</a:t>
            </a:r>
          </a:p>
          <a:p>
            <a:pPr defTabSz="685800"/>
            <a:endParaRPr lang="pt-BR" sz="23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61EFB7-F46C-5A60-0F78-3C38E5EC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83" y="-4305"/>
            <a:ext cx="5911666" cy="4537520"/>
          </a:xfrm>
          <a:prstGeom prst="rect">
            <a:avLst/>
          </a:prstGeom>
        </p:spPr>
      </p:pic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79E11698-F88F-F2A4-79B6-581ACA5E4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64" y="6729761"/>
            <a:ext cx="5915025" cy="484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 indent="0" algn="r" defTabSz="685800">
              <a:buNone/>
            </a:pPr>
            <a:r>
              <a:rPr lang="en-US" sz="1800" dirty="0"/>
              <a:t>José Farias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52D33D-F203-431A-A545-DB0A8A0D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" y="0"/>
            <a:ext cx="6856286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EC33493-8EA2-4BEB-9BF0-04EE8ADD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48989" y="2299010"/>
            <a:ext cx="8355979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1D13A1-4626-4D50-9DF7-71BB7B6B7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04676" y="2443325"/>
            <a:ext cx="8067353" cy="68580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CAB8AC-A7C0-A9C5-55F3-90A56278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5149316"/>
            <a:ext cx="5915025" cy="1131264"/>
          </a:xfrm>
        </p:spPr>
        <p:txBody>
          <a:bodyPr>
            <a:normAutofit/>
          </a:bodyPr>
          <a:lstStyle/>
          <a:p>
            <a:r>
              <a:rPr lang="pt-BR" b="1">
                <a:latin typeface="Aptos"/>
              </a:rPr>
              <a:t>Introdução</a:t>
            </a:r>
            <a:endParaRPr lang="pt-BR" b="1"/>
          </a:p>
        </p:txBody>
      </p:sp>
      <p:pic>
        <p:nvPicPr>
          <p:cNvPr id="4" name="Imagem 3" descr="Uma imagem contendo chuva&#10;&#10;O conteúdo gerado por IA pode estar incorreto.">
            <a:extLst>
              <a:ext uri="{FF2B5EF4-FFF2-40B4-BE49-F238E27FC236}">
                <a16:creationId xmlns:a16="http://schemas.microsoft.com/office/drawing/2014/main" id="{7AA5E652-BB5A-CA9F-41EB-4DF7959E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755373"/>
            <a:ext cx="5703849" cy="3807319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92035A-F758-69A1-AB3C-30918BCF1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64" y="6729761"/>
            <a:ext cx="5915025" cy="27270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800"/>
              <a:t>A Inteligência Artificial (IA) está cada vez mais presente em nossas vidas, muitas vezes de forma tão sutil que nem percebemos. Desde assistentes virtuais até recomendações de filmes e diagnósticos médicos, a IA está revolucionando o mundo. Mas como ela funciona? Como impacta nossa rotina? E, principalmente, como podemos aproveitá-la ao máximo? Neste eBook, vamos explorar esses temas de maneira simples e objetiva.</a:t>
            </a:r>
          </a:p>
          <a:p>
            <a:pPr marL="0" indent="0">
              <a:buNone/>
            </a:pP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121436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6ABDE-3A3B-7CC2-2223-ECB05498E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0352D33D-F203-431A-A545-DB0A8A0D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" y="0"/>
            <a:ext cx="6856286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EC33493-8EA2-4BEB-9BF0-04EE8ADD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48989" y="2299010"/>
            <a:ext cx="8355979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71D13A1-4626-4D50-9DF7-71BB7B6B7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04676" y="2443325"/>
            <a:ext cx="8067353" cy="68580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3BE55D-1604-6808-850F-6F52743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5149316"/>
            <a:ext cx="5915025" cy="1131264"/>
          </a:xfrm>
        </p:spPr>
        <p:txBody>
          <a:bodyPr>
            <a:normAutofit/>
          </a:bodyPr>
          <a:lstStyle/>
          <a:p>
            <a:r>
              <a:rPr lang="pt-BR" sz="3700" b="1"/>
              <a:t>Capítulo 1: O que é Inteligência Artificial?</a:t>
            </a:r>
          </a:p>
          <a:p>
            <a:endParaRPr lang="pt-BR" sz="3700" b="1">
              <a:latin typeface="Apto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9FB0CD-CC46-1B90-633D-0280D4EE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740652"/>
            <a:ext cx="5703849" cy="383676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9DE127-94E9-A376-8648-7283A4E5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64" y="6729761"/>
            <a:ext cx="5915025" cy="27270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100">
                <a:ea typeface="+mn-lt"/>
                <a:cs typeface="+mn-lt"/>
              </a:rPr>
              <a:t>A Inteligência Artificial pode ser definida como a capacidade de máquinas simularem habilidades humanas, como raciocínio, aprendizado e tomada de decisão. Ela se baseia em algoritmos avançados e grandes volumes de dados para identificar padrões e fazer previsões.</a:t>
            </a:r>
            <a:endParaRPr lang="pt-BR" sz="1100"/>
          </a:p>
          <a:p>
            <a:pPr marL="0" indent="0">
              <a:buNone/>
            </a:pPr>
            <a:endParaRPr lang="pt-BR" sz="1100"/>
          </a:p>
          <a:p>
            <a:pPr>
              <a:buNone/>
            </a:pPr>
            <a:r>
              <a:rPr lang="pt-BR" sz="1100"/>
              <a:t>Exemplos práticos:</a:t>
            </a:r>
          </a:p>
          <a:p>
            <a:pPr>
              <a:buFont typeface="Arial"/>
              <a:buChar char="•"/>
            </a:pPr>
            <a:r>
              <a:rPr lang="pt-BR" sz="1100" b="1">
                <a:ea typeface="+mn-lt"/>
                <a:cs typeface="+mn-lt"/>
              </a:rPr>
              <a:t>Assistentes virtuais</a:t>
            </a:r>
            <a:r>
              <a:rPr lang="pt-BR" sz="1100">
                <a:ea typeface="+mn-lt"/>
                <a:cs typeface="+mn-lt"/>
              </a:rPr>
              <a:t> como Alexa, Siri e Google Assistant, que interpretam comandos de voz e realizam tarefas.</a:t>
            </a:r>
            <a:endParaRPr lang="pt-BR" sz="1100"/>
          </a:p>
          <a:p>
            <a:pPr>
              <a:buFont typeface="Arial"/>
              <a:buChar char="•"/>
            </a:pPr>
            <a:r>
              <a:rPr lang="pt-BR" sz="1100" b="1">
                <a:ea typeface="+mn-lt"/>
                <a:cs typeface="+mn-lt"/>
              </a:rPr>
              <a:t>Sistemas de recomendação</a:t>
            </a:r>
            <a:r>
              <a:rPr lang="pt-BR" sz="1100">
                <a:ea typeface="+mn-lt"/>
                <a:cs typeface="+mn-lt"/>
              </a:rPr>
              <a:t> da Netflix e do Spotify, que sugerem filmes e músicas com base nos seus gostos.</a:t>
            </a:r>
            <a:endParaRPr lang="pt-BR" sz="1100"/>
          </a:p>
          <a:p>
            <a:pPr>
              <a:buFont typeface="Arial"/>
              <a:buChar char="•"/>
            </a:pPr>
            <a:r>
              <a:rPr lang="pt-BR" sz="1100" b="1">
                <a:ea typeface="+mn-lt"/>
                <a:cs typeface="+mn-lt"/>
              </a:rPr>
              <a:t>Carros autônomos</a:t>
            </a:r>
            <a:r>
              <a:rPr lang="pt-BR" sz="1100">
                <a:ea typeface="+mn-lt"/>
                <a:cs typeface="+mn-lt"/>
              </a:rPr>
              <a:t>, que usam IA para detectar objetos e tomar decisões no trânsito.</a:t>
            </a:r>
          </a:p>
          <a:p>
            <a:pPr marL="0" indent="0">
              <a:buNone/>
            </a:pPr>
            <a:endParaRPr lang="pt-BR" sz="1100"/>
          </a:p>
          <a:p>
            <a:pPr marL="0" indent="0">
              <a:buNone/>
            </a:pPr>
            <a:endParaRPr lang="pt-BR" sz="1100"/>
          </a:p>
        </p:txBody>
      </p:sp>
    </p:spTree>
    <p:extLst>
      <p:ext uri="{BB962C8B-B14F-4D97-AF65-F5344CB8AC3E}">
        <p14:creationId xmlns:p14="http://schemas.microsoft.com/office/powerpoint/2010/main" val="2544969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D2C83-60E4-4511-61E2-50901809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0352D33D-F203-431A-A545-DB0A8A0D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" y="0"/>
            <a:ext cx="6856286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EC33493-8EA2-4BEB-9BF0-04EE8ADD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48989" y="2299010"/>
            <a:ext cx="8355979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71D13A1-4626-4D50-9DF7-71BB7B6B7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04676" y="2443325"/>
            <a:ext cx="8067353" cy="68580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BE2F60-C55B-6FB0-827E-3CEC3C0D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5149316"/>
            <a:ext cx="5915025" cy="1131264"/>
          </a:xfrm>
        </p:spPr>
        <p:txBody>
          <a:bodyPr>
            <a:normAutofit/>
          </a:bodyPr>
          <a:lstStyle/>
          <a:p>
            <a:r>
              <a:rPr lang="pt-BR" sz="3700" b="1"/>
              <a:t>Capítulo 2: O Impacto da IA no Mundo</a:t>
            </a:r>
            <a:endParaRPr lang="pt-BR" sz="3700"/>
          </a:p>
        </p:txBody>
      </p:sp>
      <p:pic>
        <p:nvPicPr>
          <p:cNvPr id="4" name="Imagem 3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91528F08-2F0F-AA8F-2D52-58BC278F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997787"/>
            <a:ext cx="5703849" cy="332249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D09484-04AE-7653-F5FA-AF678D1CF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64" y="6729761"/>
            <a:ext cx="5915025" cy="27270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000">
                <a:ea typeface="+mn-lt"/>
                <a:cs typeface="+mn-lt"/>
              </a:rPr>
              <a:t>A IA está transformando diversos setores, gerando avanços significativos, mas também desafios.</a:t>
            </a:r>
            <a:endParaRPr lang="pt-BR" sz="1000"/>
          </a:p>
          <a:p>
            <a:pPr marL="0" indent="0">
              <a:buNone/>
            </a:pPr>
            <a:r>
              <a:rPr lang="pt-BR" sz="1000">
                <a:ea typeface="+mn-lt"/>
                <a:cs typeface="+mn-lt"/>
              </a:rPr>
              <a:t>No mercado de trabalho</a:t>
            </a:r>
            <a:endParaRPr lang="pt-BR" sz="1000"/>
          </a:p>
          <a:p>
            <a:pPr marL="0" indent="0">
              <a:buNone/>
            </a:pPr>
            <a:r>
              <a:rPr lang="pt-BR" sz="1000">
                <a:ea typeface="+mn-lt"/>
                <a:cs typeface="+mn-lt"/>
              </a:rPr>
              <a:t>A automação vem substituindo algumas funções, mas também cria novas oportunidades. Profissões como cientista de dados e especialista em aprendizado de máquina são cada vez mais valorizadas.</a:t>
            </a:r>
            <a:endParaRPr lang="pt-BR" sz="1000"/>
          </a:p>
          <a:p>
            <a:pPr marL="0" indent="0">
              <a:buNone/>
            </a:pPr>
            <a:r>
              <a:rPr lang="pt-BR" sz="1000"/>
              <a:t>Na saúde</a:t>
            </a:r>
          </a:p>
          <a:p>
            <a:pPr marL="0" indent="0">
              <a:buNone/>
            </a:pPr>
            <a:r>
              <a:rPr lang="pt-BR" sz="1000"/>
              <a:t>Hospitais utilizam IA para diagnosticar </a:t>
            </a:r>
            <a:r>
              <a:rPr lang="pt-BR" sz="1000">
                <a:ea typeface="+mn-lt"/>
                <a:cs typeface="+mn-lt"/>
              </a:rPr>
              <a:t>doenças com maior precisão. Por exemplo, algoritmos conseguem identificar câncer em exames de imagem mais rapidamente do que médicos humanos.</a:t>
            </a:r>
            <a:endParaRPr lang="pt-BR" sz="1000"/>
          </a:p>
          <a:p>
            <a:pPr marL="0" indent="0">
              <a:buNone/>
            </a:pPr>
            <a:r>
              <a:rPr lang="pt-BR" sz="1000">
                <a:ea typeface="+mn-lt"/>
                <a:cs typeface="+mn-lt"/>
              </a:rPr>
              <a:t>Na educação</a:t>
            </a:r>
            <a:endParaRPr lang="pt-BR" sz="1000"/>
          </a:p>
          <a:p>
            <a:pPr marL="0" indent="0">
              <a:buNone/>
            </a:pPr>
            <a:r>
              <a:rPr lang="pt-BR" sz="1000">
                <a:ea typeface="+mn-lt"/>
                <a:cs typeface="+mn-lt"/>
              </a:rPr>
              <a:t>Plataformas de ensino personalizadas utilizam IA para adaptar os conteúdos ao ritmo de aprendizado dos alunos, tornando o ensino mais eficiente.</a:t>
            </a:r>
            <a:endParaRPr lang="pt-BR" sz="1000"/>
          </a:p>
          <a:p>
            <a:pPr marL="0" indent="0">
              <a:buNone/>
            </a:pPr>
            <a:endParaRPr lang="pt-BR" sz="1000"/>
          </a:p>
          <a:p>
            <a:pPr marL="0" indent="0">
              <a:buNone/>
            </a:pPr>
            <a:endParaRPr lang="pt-BR" sz="1000"/>
          </a:p>
        </p:txBody>
      </p:sp>
    </p:spTree>
    <p:extLst>
      <p:ext uri="{BB962C8B-B14F-4D97-AF65-F5344CB8AC3E}">
        <p14:creationId xmlns:p14="http://schemas.microsoft.com/office/powerpoint/2010/main" val="1692178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12F963-056C-DC91-B976-222050461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352D33D-F203-431A-A545-DB0A8A0D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" y="0"/>
            <a:ext cx="6856286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EC33493-8EA2-4BEB-9BF0-04EE8ADD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48989" y="2299010"/>
            <a:ext cx="8355979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71D13A1-4626-4D50-9DF7-71BB7B6B7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04676" y="2443325"/>
            <a:ext cx="8067353" cy="68580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604BBF-E389-62EB-24A2-7A271CF0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5149316"/>
            <a:ext cx="5915025" cy="113126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sz="3700" b="1"/>
              <a:t>Capítulo 3: Como a IA Está no Nosso Dia a Dia</a:t>
            </a:r>
            <a:endParaRPr lang="pt-BR" sz="37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1684A3-2971-6166-8A3E-5DB756C8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1233071"/>
            <a:ext cx="5703849" cy="285192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AF255-354D-67FC-0D75-26ED80C54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64" y="6729761"/>
            <a:ext cx="5915025" cy="27270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400" dirty="0"/>
              <a:t>Redes sociais</a:t>
            </a:r>
            <a:endParaRPr lang="pt-BR" sz="1400"/>
          </a:p>
          <a:p>
            <a:pPr marL="0" indent="0">
              <a:buNone/>
            </a:pPr>
            <a:r>
              <a:rPr lang="pt-BR" sz="1400" dirty="0">
                <a:ea typeface="+mn-lt"/>
                <a:cs typeface="+mn-lt"/>
              </a:rPr>
              <a:t>Os algoritmos do Instagram, Facebook e TikTok analisam seu comportamento para exibir conteúdo relevante, mantendo você mais engajado.</a:t>
            </a:r>
            <a:endParaRPr lang="pt-BR" sz="1400" dirty="0"/>
          </a:p>
          <a:p>
            <a:pPr marL="0" indent="0">
              <a:buNone/>
            </a:pPr>
            <a:r>
              <a:rPr lang="pt-BR" sz="1400" dirty="0"/>
              <a:t>Compras online</a:t>
            </a:r>
          </a:p>
          <a:p>
            <a:pPr marL="0" indent="0">
              <a:buNone/>
            </a:pPr>
            <a:r>
              <a:rPr lang="pt-BR" sz="1400" dirty="0">
                <a:ea typeface="+mn-lt"/>
                <a:cs typeface="+mn-lt"/>
              </a:rPr>
              <a:t>Grandes </a:t>
            </a:r>
            <a:r>
              <a:rPr lang="pt-BR" sz="1400">
                <a:ea typeface="+mn-lt"/>
                <a:cs typeface="+mn-lt"/>
              </a:rPr>
              <a:t>e-commerces</a:t>
            </a:r>
            <a:r>
              <a:rPr lang="pt-BR" sz="1400" dirty="0">
                <a:ea typeface="+mn-lt"/>
                <a:cs typeface="+mn-lt"/>
              </a:rPr>
              <a:t>, como a </a:t>
            </a:r>
            <a:r>
              <a:rPr lang="pt-BR" sz="1400">
                <a:ea typeface="+mn-lt"/>
                <a:cs typeface="+mn-lt"/>
              </a:rPr>
              <a:t>Amazon</a:t>
            </a:r>
            <a:r>
              <a:rPr lang="pt-BR" sz="1400" dirty="0">
                <a:ea typeface="+mn-lt"/>
                <a:cs typeface="+mn-lt"/>
              </a:rPr>
              <a:t>, utilizam IA para sugerir produtos baseados no seu histórico de compras.</a:t>
            </a:r>
            <a:endParaRPr lang="pt-BR" sz="1400" dirty="0"/>
          </a:p>
          <a:p>
            <a:pPr marL="0" indent="0">
              <a:buNone/>
            </a:pPr>
            <a:r>
              <a:rPr lang="pt-BR" sz="1400" dirty="0"/>
              <a:t>Casas inteligentes</a:t>
            </a:r>
          </a:p>
          <a:p>
            <a:pPr marL="0" indent="0">
              <a:buNone/>
            </a:pPr>
            <a:r>
              <a:rPr lang="pt-BR" sz="1400" dirty="0">
                <a:ea typeface="+mn-lt"/>
                <a:cs typeface="+mn-lt"/>
              </a:rPr>
              <a:t>Dispositivos como lâmpadas e termostatos inteligentes ajustam-se automaticamente conforme seu uso e preferências.</a:t>
            </a:r>
            <a:endParaRPr lang="pt-BR" sz="1400" dirty="0"/>
          </a:p>
          <a:p>
            <a:pPr>
              <a:buNone/>
            </a:pPr>
            <a:endParaRPr lang="pt-BR" sz="140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2354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C37A62-F777-2D44-8CDC-0EA9E5D28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352D33D-F203-431A-A545-DB0A8A0D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" y="0"/>
            <a:ext cx="6856286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EC33493-8EA2-4BEB-9BF0-04EE8ADD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48989" y="2299010"/>
            <a:ext cx="8355979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71D13A1-4626-4D50-9DF7-71BB7B6B7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04676" y="2443325"/>
            <a:ext cx="8067353" cy="68580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F1154A-F9B9-7509-6F3C-33E0507D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5149316"/>
            <a:ext cx="5915025" cy="1131264"/>
          </a:xfrm>
        </p:spPr>
        <p:txBody>
          <a:bodyPr>
            <a:normAutofit/>
          </a:bodyPr>
          <a:lstStyle/>
          <a:p>
            <a:r>
              <a:rPr lang="pt-BR" sz="3700" b="1"/>
              <a:t>Capítulo 4: Desafios e Futuro da IA</a:t>
            </a:r>
            <a:endParaRPr lang="pt-BR" sz="37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EFEA2B-EB0C-CBD7-52B3-36AE6FE5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" y="561382"/>
            <a:ext cx="5538352" cy="419530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AACEC-3F69-336D-8E4B-F92415202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64" y="6729761"/>
            <a:ext cx="5915025" cy="27270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500"/>
              <a:t>Apesar dos benefícios, a </a:t>
            </a:r>
            <a:r>
              <a:rPr lang="pt-BR" sz="1500">
                <a:ea typeface="+mn-lt"/>
                <a:cs typeface="+mn-lt"/>
              </a:rPr>
              <a:t>IA também apresenta desafios, como:</a:t>
            </a:r>
            <a:endParaRPr lang="pt-BR" sz="1500"/>
          </a:p>
          <a:p>
            <a:pPr marL="0" indent="0">
              <a:buNone/>
            </a:pPr>
            <a:r>
              <a:rPr lang="pt-BR" sz="1500">
                <a:ea typeface="+mn-lt"/>
                <a:cs typeface="+mn-lt"/>
              </a:rPr>
              <a:t>Privacidade: o uso de dados pessoais levanta questões sobre segurança e ética.</a:t>
            </a:r>
            <a:endParaRPr lang="pt-BR" sz="1500"/>
          </a:p>
          <a:p>
            <a:pPr marL="0" indent="0">
              <a:buNone/>
            </a:pPr>
            <a:r>
              <a:rPr lang="pt-BR" sz="1500">
                <a:ea typeface="+mn-lt"/>
                <a:cs typeface="+mn-lt"/>
              </a:rPr>
              <a:t>Viés algorítmico: </a:t>
            </a:r>
            <a:r>
              <a:rPr lang="pt-BR" sz="1500"/>
              <a:t>sistemas de IA </a:t>
            </a:r>
            <a:r>
              <a:rPr lang="pt-BR" sz="1500">
                <a:ea typeface="+mn-lt"/>
                <a:cs typeface="+mn-lt"/>
              </a:rPr>
              <a:t>podem refletir preconceitos existentes na sociedade.</a:t>
            </a:r>
            <a:endParaRPr lang="pt-BR" sz="1500"/>
          </a:p>
          <a:p>
            <a:pPr marL="0" indent="0">
              <a:buNone/>
            </a:pPr>
            <a:r>
              <a:rPr lang="pt-BR" sz="1500">
                <a:ea typeface="+mn-lt"/>
                <a:cs typeface="+mn-lt"/>
              </a:rPr>
              <a:t>Dependência excessiva: confiar cegamente na IA pode </a:t>
            </a:r>
            <a:r>
              <a:rPr lang="pt-BR" sz="1500"/>
              <a:t>reduzir o pensamento </a:t>
            </a:r>
            <a:r>
              <a:rPr lang="pt-BR" sz="1500">
                <a:ea typeface="+mn-lt"/>
                <a:cs typeface="+mn-lt"/>
              </a:rPr>
              <a:t>crítico humano.</a:t>
            </a:r>
            <a:endParaRPr lang="pt-BR" sz="1500"/>
          </a:p>
          <a:p>
            <a:pPr marL="0" indent="0">
              <a:buNone/>
            </a:pPr>
            <a:r>
              <a:rPr lang="pt-BR" sz="1500">
                <a:ea typeface="+mn-lt"/>
                <a:cs typeface="+mn-lt"/>
              </a:rPr>
              <a:t>No futuro, espera-se que a IA continue evoluindo, tornando-se ainda mais integrada às nossas vidas.</a:t>
            </a:r>
            <a:endParaRPr lang="pt-BR" sz="1500"/>
          </a:p>
          <a:p>
            <a:pPr>
              <a:buNone/>
            </a:pPr>
            <a:endParaRPr lang="pt-BR" sz="1500"/>
          </a:p>
          <a:p>
            <a:pPr marL="0" indent="0">
              <a:buNone/>
            </a:pPr>
            <a:endParaRPr lang="pt-BR" sz="1500"/>
          </a:p>
          <a:p>
            <a:pPr marL="0" indent="0">
              <a:buNone/>
            </a:pPr>
            <a:endParaRPr lang="pt-BR" sz="1500"/>
          </a:p>
        </p:txBody>
      </p:sp>
    </p:spTree>
    <p:extLst>
      <p:ext uri="{BB962C8B-B14F-4D97-AF65-F5344CB8AC3E}">
        <p14:creationId xmlns:p14="http://schemas.microsoft.com/office/powerpoint/2010/main" val="4081687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86C27-6327-E98A-924C-C29E9CF22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0352D33D-F203-431A-A545-DB0A8A0D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" y="0"/>
            <a:ext cx="6856286" cy="99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EC33493-8EA2-4BEB-9BF0-04EE8ADD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48989" y="2299010"/>
            <a:ext cx="8355979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71D13A1-4626-4D50-9DF7-71BB7B6B7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04676" y="2443325"/>
            <a:ext cx="8067353" cy="68580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AECFD4-0C71-BA90-B277-5AEDC56B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5149316"/>
            <a:ext cx="5915025" cy="1131264"/>
          </a:xfrm>
        </p:spPr>
        <p:txBody>
          <a:bodyPr>
            <a:normAutofit/>
          </a:bodyPr>
          <a:lstStyle/>
          <a:p>
            <a:r>
              <a:rPr lang="pt-BR" b="1"/>
              <a:t>Conclusão</a:t>
            </a:r>
            <a:endParaRPr lang="pt-BR" dirty="0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4CC3CF9-E91F-553F-3730-CD5FFD85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" y="1168902"/>
            <a:ext cx="5703849" cy="298026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B3B169-F9D7-B51B-6EFE-D5029009F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64" y="6729761"/>
            <a:ext cx="5915025" cy="27270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800"/>
              <a:t>A</a:t>
            </a:r>
            <a:r>
              <a:rPr lang="pt-BR" sz="1800">
                <a:ea typeface="+mn-lt"/>
                <a:cs typeface="+mn-lt"/>
              </a:rPr>
              <a:t> Inteligência Artificial já é uma realidade e está </a:t>
            </a:r>
            <a:r>
              <a:rPr lang="pt-BR" sz="1800"/>
              <a:t>presente em </a:t>
            </a:r>
            <a:r>
              <a:rPr lang="pt-BR" sz="1800">
                <a:ea typeface="+mn-lt"/>
                <a:cs typeface="+mn-lt"/>
              </a:rPr>
              <a:t>diversos aspectos do nosso dia </a:t>
            </a:r>
            <a:r>
              <a:rPr lang="pt-BR" sz="1800"/>
              <a:t>a </a:t>
            </a:r>
            <a:r>
              <a:rPr lang="pt-BR" sz="1800">
                <a:ea typeface="+mn-lt"/>
                <a:cs typeface="+mn-lt"/>
              </a:rPr>
              <a:t>dia. Compreender como ela funciona nos permite aproveitá-la de forma mais </a:t>
            </a:r>
            <a:r>
              <a:rPr lang="pt-BR" sz="1800"/>
              <a:t>consciente </a:t>
            </a:r>
            <a:r>
              <a:rPr lang="pt-BR" sz="1800">
                <a:ea typeface="+mn-lt"/>
                <a:cs typeface="+mn-lt"/>
              </a:rPr>
              <a:t>e </a:t>
            </a:r>
            <a:r>
              <a:rPr lang="pt-BR" sz="1800"/>
              <a:t>eficiente</a:t>
            </a:r>
            <a:r>
              <a:rPr lang="pt-BR" sz="1800">
                <a:ea typeface="+mn-lt"/>
                <a:cs typeface="+mn-lt"/>
              </a:rPr>
              <a:t>. Esperamos que este eBook tenha ajudado a desmistificar esse tema e a mostrar o potencial da IA no mundo moderno.</a:t>
            </a:r>
            <a:endParaRPr lang="pt-BR" sz="1800"/>
          </a:p>
          <a:p>
            <a:pPr>
              <a:buNone/>
            </a:pPr>
            <a:endParaRPr lang="pt-BR" sz="1800"/>
          </a:p>
          <a:p>
            <a:pPr marL="0" indent="0">
              <a:buNone/>
            </a:pPr>
            <a:endParaRPr lang="pt-BR" sz="1800"/>
          </a:p>
          <a:p>
            <a:pPr marL="0" indent="0">
              <a:buNone/>
            </a:pP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76862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Papel A4 (210 x 297 mm)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O Mundo Inteligente A Revolução da Inteligência Artificial na sua vida </vt:lpstr>
      <vt:lpstr>Introdução</vt:lpstr>
      <vt:lpstr>Capítulo 1: O que é Inteligência Artificial? </vt:lpstr>
      <vt:lpstr>Capítulo 2: O Impacto da IA no Mundo</vt:lpstr>
      <vt:lpstr>Capítulo 3: Como a IA Está no Nosso Dia a Dia</vt:lpstr>
      <vt:lpstr>Capítulo 4: Desafios e Futuro da IA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260</cp:revision>
  <dcterms:created xsi:type="dcterms:W3CDTF">2012-07-30T23:50:35Z</dcterms:created>
  <dcterms:modified xsi:type="dcterms:W3CDTF">2025-01-30T13:07:28Z</dcterms:modified>
</cp:coreProperties>
</file>